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0" r:id="rId5"/>
    <p:sldId id="259" r:id="rId6"/>
    <p:sldId id="273" r:id="rId7"/>
    <p:sldId id="263" r:id="rId8"/>
    <p:sldId id="264" r:id="rId9"/>
    <p:sldId id="265" r:id="rId10"/>
    <p:sldId id="274" r:id="rId11"/>
    <p:sldId id="266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24287"/>
            <a:ext cx="10058400" cy="1233577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Sociological Impacts of Covid19 on Sri Lankan Society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2329132"/>
            <a:ext cx="10058400" cy="3735238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dirty="0" err="1"/>
              <a:t>DDr</a:t>
            </a:r>
            <a:r>
              <a:rPr lang="en-US" dirty="0"/>
              <a:t>/</a:t>
            </a:r>
            <a:r>
              <a:rPr lang="en-US" dirty="0" err="1">
                <a:solidFill>
                  <a:srgbClr val="00B0F0"/>
                </a:solidFill>
              </a:rPr>
              <a:t>Dr.A.Rameez</a:t>
            </a:r>
            <a:r>
              <a:rPr lang="en-US" dirty="0">
                <a:solidFill>
                  <a:srgbClr val="00B0F0"/>
                </a:solidFill>
              </a:rPr>
              <a:t>, B.A(SEUSL),PGD(</a:t>
            </a:r>
            <a:r>
              <a:rPr lang="en-US" dirty="0" err="1">
                <a:solidFill>
                  <a:srgbClr val="00B0F0"/>
                </a:solidFill>
              </a:rPr>
              <a:t>UoB</a:t>
            </a:r>
            <a:r>
              <a:rPr lang="en-US" dirty="0">
                <a:solidFill>
                  <a:srgbClr val="00B0F0"/>
                </a:solidFill>
              </a:rPr>
              <a:t>-UK), </a:t>
            </a:r>
            <a:r>
              <a:rPr lang="en-US" dirty="0" err="1">
                <a:solidFill>
                  <a:srgbClr val="00B0F0"/>
                </a:solidFill>
              </a:rPr>
              <a:t>M.Phil</a:t>
            </a:r>
            <a:r>
              <a:rPr lang="en-US" dirty="0">
                <a:solidFill>
                  <a:srgbClr val="00B0F0"/>
                </a:solidFill>
              </a:rPr>
              <a:t>(PDN), </a:t>
            </a:r>
            <a:r>
              <a:rPr lang="en-US" dirty="0" err="1">
                <a:solidFill>
                  <a:srgbClr val="00B0F0"/>
                </a:solidFill>
              </a:rPr>
              <a:t>Ph.D</a:t>
            </a:r>
            <a:r>
              <a:rPr lang="en-US" dirty="0">
                <a:solidFill>
                  <a:srgbClr val="00B0F0"/>
                </a:solidFill>
              </a:rPr>
              <a:t>(NUS, Singapore)</a:t>
            </a:r>
          </a:p>
          <a:p>
            <a:pPr algn="ctr"/>
            <a:r>
              <a:rPr lang="en-US" dirty="0">
                <a:solidFill>
                  <a:srgbClr val="00B0F0"/>
                </a:solidFill>
              </a:rPr>
              <a:t>Senior Lecturer in Sociology</a:t>
            </a:r>
          </a:p>
          <a:p>
            <a:pPr algn="ctr"/>
            <a:endParaRPr lang="en-US" dirty="0">
              <a:solidFill>
                <a:srgbClr val="00B0F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  <a:p>
            <a:pPr algn="ctr"/>
            <a:r>
              <a:rPr lang="en-US" dirty="0">
                <a:solidFill>
                  <a:srgbClr val="00B0F0"/>
                </a:solidFill>
              </a:rPr>
              <a:t>SEUSL</a:t>
            </a:r>
          </a:p>
          <a:p>
            <a:pPr algn="ctr"/>
            <a:endParaRPr lang="en-US" sz="3400" cap="none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cap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Dr.A.Rameez</a:t>
            </a:r>
            <a:r>
              <a:rPr lang="en-US" sz="3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cap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en-US" sz="36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cap="none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NUS,Singapore</a:t>
            </a:r>
            <a:r>
              <a:rPr lang="en-US" sz="36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Senior Lecturer in Sociology, Grade I </a:t>
            </a:r>
          </a:p>
          <a:p>
            <a:pPr algn="ctr"/>
            <a:r>
              <a:rPr lang="en-US" sz="36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Dean, Faculty of Arts and Culture</a:t>
            </a:r>
          </a:p>
          <a:p>
            <a:pPr algn="ctr"/>
            <a:r>
              <a:rPr lang="en-US" sz="3600" cap="none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 Eastern University of Sri Lanka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 descr="F:\10.05.2013\SEUSL.jpg"/>
          <p:cNvPicPr>
            <a:picLocks/>
          </p:cNvPicPr>
          <p:nvPr/>
        </p:nvPicPr>
        <p:blipFill>
          <a:blip r:embed="rId2"/>
          <a:srcRect b="24324"/>
          <a:stretch>
            <a:fillRect/>
          </a:stretch>
        </p:blipFill>
        <p:spPr bwMode="auto">
          <a:xfrm>
            <a:off x="1097280" y="1457864"/>
            <a:ext cx="10058400" cy="289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833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07366"/>
            <a:ext cx="10058400" cy="1492370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Positive dimensions of Covid19 upon Sri Lankan society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distancing promote a disciplined society- queue,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hygiene practices and wearing masks promote healthier society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Crisis ramped up philanthropy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Necessity/Crisis creates invention and innovation including online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Exponential growth of population can be expected in times to come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Intra-familial bonds have ramped up during this crisis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6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55129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Covid19 is a blessing in disguise for some, while it is a curse for many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it is a health crisis of unprecedented proportion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sociological issues are candid and warrant a serious concern and solution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warrants us re-think/re-strategize our economy towards self-reliant or self-sufficient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needs to be curtailed, while exports of high quality products must be accelerated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Massive investment must be made in sectors like agriculture, industry( manufacturing), health and education in future.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we may have to live with virus for another one or two years, may have to adjust our lives accordingly with health protocol in place, perhaps until a vaccine is invented. </a:t>
            </a:r>
          </a:p>
        </p:txBody>
      </p:sp>
    </p:spTree>
    <p:extLst>
      <p:ext uri="{BB962C8B-B14F-4D97-AF65-F5344CB8AC3E}">
        <p14:creationId xmlns:p14="http://schemas.microsoft.com/office/powerpoint/2010/main" val="3927298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pPr algn="ctr"/>
            <a:r>
              <a:rPr lang="en-US" sz="16600" b="1" dirty="0">
                <a:solidFill>
                  <a:srgbClr val="FF0000"/>
                </a:solidFill>
              </a:rPr>
              <a:t>Thanks</a:t>
            </a:r>
            <a:endParaRPr lang="en-US" sz="16600" dirty="0"/>
          </a:p>
        </p:txBody>
      </p:sp>
    </p:spTree>
    <p:extLst>
      <p:ext uri="{BB962C8B-B14F-4D97-AF65-F5344CB8AC3E}">
        <p14:creationId xmlns:p14="http://schemas.microsoft.com/office/powerpoint/2010/main" val="294973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Outline of the presentation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Covid19 pandemic and global society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Covid19 and its impacts on Sri Lanka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Sociological Impacts of Covid19 on Sri Lankan society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Positive dimensions of Covid19 upon Sri Lankan society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Conclusions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Questions and answers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8696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29397"/>
            <a:ext cx="10058400" cy="142335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Covid19 pandemic and global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89043"/>
            <a:ext cx="10058400" cy="451899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 Covid19 first identified in Wuhan in December 2019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WHO declared it as a global pandemic on 11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March 2020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WHO, mortality rate of Covid19 is lower than that of SARS(Severe Acute Respiratory Syndrome) and MERS(Middle East Respiratory Syndrome</a:t>
            </a:r>
            <a:r>
              <a:rPr lang="en-US" sz="2400" dirty="0"/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Nevertheless, infection rate of Covid19 is double than that of SARS and 5 times higher than seasonal flu.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Govts across the world have resorted to varying measures including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 restrictions,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nationwide curfews,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travel bans and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border closures to tackle the pandemic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not only a health issue, but social(families, social issues), economical issues(national economies, global trade, tourism sector), because its effects rises steadily of unprecedented proportions( 6.7 million cases with almost 400,000 deaths)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010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7F5CD-E0B7-4C5D-B668-6506CE757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Covid19 and Sri Lanka</a:t>
            </a:r>
            <a:endParaRPr lang="en-US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103889-538B-4922-B2A4-B6DEA56277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6801384"/>
              </p:ext>
            </p:extLst>
          </p:nvPr>
        </p:nvGraphicFramePr>
        <p:xfrm>
          <a:off x="1047587" y="2160104"/>
          <a:ext cx="10058396" cy="3856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002">
                  <a:extLst>
                    <a:ext uri="{9D8B030D-6E8A-4147-A177-3AD203B41FA5}">
                      <a16:colId xmlns:a16="http://schemas.microsoft.com/office/drawing/2014/main" val="3156463711"/>
                    </a:ext>
                  </a:extLst>
                </a:gridCol>
                <a:gridCol w="1394384">
                  <a:extLst>
                    <a:ext uri="{9D8B030D-6E8A-4147-A177-3AD203B41FA5}">
                      <a16:colId xmlns:a16="http://schemas.microsoft.com/office/drawing/2014/main" val="865200992"/>
                    </a:ext>
                  </a:extLst>
                </a:gridCol>
                <a:gridCol w="1444002">
                  <a:extLst>
                    <a:ext uri="{9D8B030D-6E8A-4147-A177-3AD203B41FA5}">
                      <a16:colId xmlns:a16="http://schemas.microsoft.com/office/drawing/2014/main" val="570490406"/>
                    </a:ext>
                  </a:extLst>
                </a:gridCol>
                <a:gridCol w="1444002">
                  <a:extLst>
                    <a:ext uri="{9D8B030D-6E8A-4147-A177-3AD203B41FA5}">
                      <a16:colId xmlns:a16="http://schemas.microsoft.com/office/drawing/2014/main" val="3272334316"/>
                    </a:ext>
                  </a:extLst>
                </a:gridCol>
                <a:gridCol w="1444002">
                  <a:extLst>
                    <a:ext uri="{9D8B030D-6E8A-4147-A177-3AD203B41FA5}">
                      <a16:colId xmlns:a16="http://schemas.microsoft.com/office/drawing/2014/main" val="1162554501"/>
                    </a:ext>
                  </a:extLst>
                </a:gridCol>
                <a:gridCol w="1444002">
                  <a:extLst>
                    <a:ext uri="{9D8B030D-6E8A-4147-A177-3AD203B41FA5}">
                      <a16:colId xmlns:a16="http://schemas.microsoft.com/office/drawing/2014/main" val="2934158969"/>
                    </a:ext>
                  </a:extLst>
                </a:gridCol>
                <a:gridCol w="1444002">
                  <a:extLst>
                    <a:ext uri="{9D8B030D-6E8A-4147-A177-3AD203B41FA5}">
                      <a16:colId xmlns:a16="http://schemas.microsoft.com/office/drawing/2014/main" val="3383630405"/>
                    </a:ext>
                  </a:extLst>
                </a:gridCol>
              </a:tblGrid>
              <a:tr h="1311775">
                <a:tc>
                  <a:txBody>
                    <a:bodyPr/>
                    <a:lstStyle/>
                    <a:p>
                      <a:r>
                        <a:rPr lang="en-US" dirty="0"/>
                        <a:t>Total cases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deaths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recoveries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cases</a:t>
                      </a:r>
                    </a:p>
                    <a:p>
                      <a:r>
                        <a:rPr lang="en-US" dirty="0"/>
                        <a:t>I million 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deaths</a:t>
                      </a:r>
                    </a:p>
                    <a:p>
                      <a:r>
                        <a:rPr lang="en-US" dirty="0"/>
                        <a:t>I million 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 per day</a:t>
                      </a:r>
                    </a:p>
                    <a:p>
                      <a:r>
                        <a:rPr lang="en-US" dirty="0"/>
                        <a:t>I million 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pop(Million)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015735"/>
                  </a:ext>
                </a:extLst>
              </a:tr>
              <a:tr h="742093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1,797- Sri Lanka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601659"/>
                  </a:ext>
                </a:extLst>
              </a:tr>
              <a:tr h="1060133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1,924,0510- United States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110,173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712,252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1" dirty="0">
                          <a:effectLst/>
                        </a:rPr>
                        <a:t>333    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330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30510"/>
                  </a:ext>
                </a:extLst>
              </a:tr>
              <a:tr h="742093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226,770- 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109,462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b="1" dirty="0">
                          <a:effectLst/>
                        </a:rPr>
                        <a:t>5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1379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94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12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Continue…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880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case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was detected in 27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January and treated at IDH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case of local( tourist guy) was detected in February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force under military and health authorities has been constituted to fight against Covid19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Govt has declared lockdowns/curfew across the government on March 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Govt has established 45 quarantine center under Army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of all the people has come to a grinding halt/standstill with economy massively hit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Sri Lanka has been ranked 9th best country in the world for its successful immediate response on tackling the virus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67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Sociological Impacts of Covid19 on Sri Lankan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643270"/>
            <a:ext cx="10058400" cy="4717772"/>
          </a:xfrm>
        </p:spPr>
        <p:txBody>
          <a:bodyPr>
            <a:no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social capital and interaction</a:t>
            </a:r>
            <a:r>
              <a:rPr lang="en-US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distancing is a challenge to the core of social cohesion, people including migrants maintain their relations virtually. Apart from primary relationship, secondary relationship outside the world(with peers, colleagues) is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socialization/interaction. </a:t>
            </a:r>
          </a:p>
          <a:p>
            <a:pPr marL="201168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family and community networks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interaction within family, neighborhood and in communities becomes distanced. Not being able to attend gym, workplace causes anxiety and frustration.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 </a:t>
            </a: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education-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of student life in school and universities causes psychological issues. Children staying at home while parents at work causes problems( 1 billions students are out of school).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Problems/issues generated by COVID 19-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resultant lockdown caused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 violence( 1938 help line) and intra and inter-family dispute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 abuse (1929 held line) both these help lines received 40% complaints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Poverty and alcoholism</a:t>
            </a:r>
          </a:p>
          <a:p>
            <a:pPr marL="384048" lvl="2" indent="0">
              <a:buNone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179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1317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 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Impact  of COVID 19-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constrains due to lockdown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how people cope up with the economic issues/lack income, unemployment- sources of monetary support from govt, NGOs, charity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religious activities and rituals-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activities and rituals have come to a grinding halt, thus people did not know where to turn to address their problems and during crisis. Religious gatherings have stopped.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sports and leisure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lack out-door games/sport, how youth spent time, picnics/trips, parties, adventurism and so on have abruptly stopped.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Psycho-social impact of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19-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have had psychological issues, stress, suicidal attempts or suicides etc. In India, suicide case is reported due to pressure to learn via online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332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3005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Continue..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16657"/>
            <a:ext cx="10058400" cy="4152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and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role of social media, what are main social media  platforms  used, what kind of messages promote, are they useful, how such social media messages help to keep safe?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cultural and personal  events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Deaths, marriages, weddings,-Apart from the mode of burial,  do they avoid large gatherings,  how weddings were conducted or postponed?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minority ethnic groups-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 the brunt of stigma, victimization, discrimination( India and SL). Xenophobia and racial profiling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66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899079"/>
            <a:ext cx="10058400" cy="82620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Continue…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25283"/>
            <a:ext cx="10058400" cy="44857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vulnerable groups-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groups suffer disproportionately due to lack of movement, few employment opportunities. They become desperate and involve in anti-social behavior( theft and burglary). It creates a sense of insecurity; insecurity breads conflict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workers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Differently abled/ disabled-susceptible due to chronic diseases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Elderly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Migrant people- welfare issues, repatriation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010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1985</TotalTime>
  <Words>1071</Words>
  <Application>Microsoft Office PowerPoint</Application>
  <PresentationFormat>Widescreen</PresentationFormat>
  <Paragraphs>121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Times New Roman</vt:lpstr>
      <vt:lpstr>Wingdings</vt:lpstr>
      <vt:lpstr>Retrospect</vt:lpstr>
      <vt:lpstr>Sociological Impacts of Covid19 on Sri Lankan Society</vt:lpstr>
      <vt:lpstr>Outline of the presentation</vt:lpstr>
      <vt:lpstr>Covid19 pandemic and global society</vt:lpstr>
      <vt:lpstr>Covid19 and Sri Lanka</vt:lpstr>
      <vt:lpstr>Continue…</vt:lpstr>
      <vt:lpstr>Sociological Impacts of Covid19 on Sri Lankan society</vt:lpstr>
      <vt:lpstr>Continue..</vt:lpstr>
      <vt:lpstr>Continue..</vt:lpstr>
      <vt:lpstr>Continue… </vt:lpstr>
      <vt:lpstr>   Positive dimensions of Covid19 upon Sri Lankan society 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of South Eastern University of Sri Lanka</dc:title>
  <dc:creator>Admin</dc:creator>
  <cp:lastModifiedBy>Rameez</cp:lastModifiedBy>
  <cp:revision>81</cp:revision>
  <dcterms:created xsi:type="dcterms:W3CDTF">2016-07-20T00:47:28Z</dcterms:created>
  <dcterms:modified xsi:type="dcterms:W3CDTF">2020-06-05T07:36:37Z</dcterms:modified>
</cp:coreProperties>
</file>